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2" r:id="rId1"/>
  </p:sldMasterIdLst>
  <p:sldIdLst>
    <p:sldId id="268" r:id="rId2"/>
    <p:sldId id="260" r:id="rId3"/>
    <p:sldId id="261" r:id="rId4"/>
    <p:sldId id="264" r:id="rId5"/>
    <p:sldId id="267" r:id="rId6"/>
  </p:sldIdLst>
  <p:sldSz cx="12192000" cy="6858000"/>
  <p:notesSz cx="6742113" cy="987266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pos="7514" userDrawn="1">
          <p15:clr>
            <a:srgbClr val="A4A3A4"/>
          </p15:clr>
        </p15:guide>
        <p15:guide id="2" orient="horz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C89EF96-8CEA-46FF-86C4-4CE0E7609802}" styleName="Светлый стиль 3 — акцент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60"/>
  </p:normalViewPr>
  <p:slideViewPr>
    <p:cSldViewPr snapToGrid="0">
      <p:cViewPr varScale="1">
        <p:scale>
          <a:sx n="81" d="100"/>
          <a:sy n="81" d="100"/>
        </p:scale>
        <p:origin x="-78" y="-690"/>
      </p:cViewPr>
      <p:guideLst>
        <p:guide orient="horz" pos="2160"/>
        <p:guide pos="751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EA88E-9948-400E-A9CB-F3599BF8BE18}" type="datetimeFigureOut">
              <a:rPr lang="ru-RU" smtClean="0"/>
              <a:pPr/>
              <a:t>09.03.2023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0627B3-47D5-4826-8107-F9AEDB66471E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42764797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EA88E-9948-400E-A9CB-F3599BF8BE18}" type="datetimeFigureOut">
              <a:rPr lang="ru-RU" smtClean="0"/>
              <a:pPr/>
              <a:t>09.03.2023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0627B3-47D5-4826-8107-F9AEDB66471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7274990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EA88E-9948-400E-A9CB-F3599BF8BE18}" type="datetimeFigureOut">
              <a:rPr lang="ru-RU" smtClean="0"/>
              <a:pPr/>
              <a:t>09.03.2023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0627B3-47D5-4826-8107-F9AEDB66471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3483956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EA88E-9948-400E-A9CB-F3599BF8BE18}" type="datetimeFigureOut">
              <a:rPr lang="ru-RU" smtClean="0"/>
              <a:pPr/>
              <a:t>09.03.2023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0627B3-47D5-4826-8107-F9AEDB66471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3448298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EA88E-9948-400E-A9CB-F3599BF8BE18}" type="datetimeFigureOut">
              <a:rPr lang="ru-RU" smtClean="0"/>
              <a:pPr/>
              <a:t>09.03.2023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0627B3-47D5-4826-8107-F9AEDB66471E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21506463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8" y="1845734"/>
            <a:ext cx="493776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EA88E-9948-400E-A9CB-F3599BF8BE18}" type="datetimeFigureOut">
              <a:rPr lang="ru-RU" smtClean="0"/>
              <a:pPr/>
              <a:t>09.03.2023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0627B3-47D5-4826-8107-F9AEDB66471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913341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EA88E-9948-400E-A9CB-F3599BF8BE18}" type="datetimeFigureOut">
              <a:rPr lang="ru-RU" smtClean="0"/>
              <a:pPr/>
              <a:t>09.03.2023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0627B3-47D5-4826-8107-F9AEDB66471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3220376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EA88E-9948-400E-A9CB-F3599BF8BE18}" type="datetimeFigureOut">
              <a:rPr lang="ru-RU" smtClean="0"/>
              <a:pPr/>
              <a:t>09.03.2023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0627B3-47D5-4826-8107-F9AEDB66471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1013866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EA88E-9948-400E-A9CB-F3599BF8BE18}" type="datetimeFigureOut">
              <a:rPr lang="ru-RU" smtClean="0"/>
              <a:pPr/>
              <a:t>09.03.2023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0627B3-47D5-4826-8107-F9AEDB66471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4219718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386EA88E-9948-400E-A9CB-F3599BF8BE18}" type="datetimeFigureOut">
              <a:rPr lang="ru-RU" smtClean="0"/>
              <a:pPr/>
              <a:t>09.03.2023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C40627B3-47D5-4826-8107-F9AEDB66471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0709170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EA88E-9948-400E-A9CB-F3599BF8BE18}" type="datetimeFigureOut">
              <a:rPr lang="ru-RU" smtClean="0"/>
              <a:pPr/>
              <a:t>09.03.2023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0627B3-47D5-4826-8107-F9AEDB66471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5369497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6334316"/>
            <a:ext cx="12191985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386EA88E-9948-400E-A9CB-F3599BF8BE18}" type="datetimeFigureOut">
              <a:rPr lang="ru-RU" smtClean="0"/>
              <a:pPr/>
              <a:t>09.03.2023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C40627B3-47D5-4826-8107-F9AEDB66471E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1945390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3" r:id="rId1"/>
    <p:sldLayoutId id="2147483704" r:id="rId2"/>
    <p:sldLayoutId id="2147483705" r:id="rId3"/>
    <p:sldLayoutId id="2147483706" r:id="rId4"/>
    <p:sldLayoutId id="2147483707" r:id="rId5"/>
    <p:sldLayoutId id="2147483708" r:id="rId6"/>
    <p:sldLayoutId id="2147483709" r:id="rId7"/>
    <p:sldLayoutId id="2147483710" r:id="rId8"/>
    <p:sldLayoutId id="2147483711" r:id="rId9"/>
    <p:sldLayoutId id="2147483712" r:id="rId10"/>
    <p:sldLayoutId id="2147483713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5400" b="1" dirty="0"/>
              <a:t>П</a:t>
            </a:r>
            <a:r>
              <a:rPr lang="ru-RU" sz="5400" b="1" dirty="0" smtClean="0"/>
              <a:t>аспорт объекта, предназначенного для сдачи во временное владение и (или) в пользование </a:t>
            </a:r>
            <a:endParaRPr lang="ru-RU" sz="54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 smtClean="0"/>
              <a:t>Наименование объекта: нежилое здание</a:t>
            </a:r>
          </a:p>
          <a:p>
            <a:r>
              <a:rPr lang="ru-RU" dirty="0" smtClean="0"/>
              <a:t>АДРЕС: РФ, Белгородская обл., р-н Вейделевский, п.Вейделевка, ул.Гайдара, 12</a:t>
            </a:r>
          </a:p>
          <a:p>
            <a:r>
              <a:rPr lang="ru-RU" smtClean="0"/>
              <a:t>ДАТА СОСТАВЛЕНИЯ:07.03.2023г.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5364319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552450" y="257089"/>
            <a:ext cx="10058400" cy="63500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Характеристика объекта недвижимости</a:t>
            </a:r>
            <a:endParaRPr lang="ru-RU" b="1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4973080" y="1880800"/>
            <a:ext cx="1837295" cy="1748225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 dirty="0"/>
          </a:p>
        </p:txBody>
      </p:sp>
      <p:sp>
        <p:nvSpPr>
          <p:cNvPr id="5" name="Объект 2"/>
          <p:cNvSpPr txBox="1">
            <a:spLocks/>
          </p:cNvSpPr>
          <p:nvPr/>
        </p:nvSpPr>
        <p:spPr>
          <a:xfrm>
            <a:off x="9602230" y="4338250"/>
            <a:ext cx="1837295" cy="1748225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 dirty="0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457200" y="847725"/>
            <a:ext cx="11449050" cy="0"/>
          </a:xfrm>
          <a:prstGeom prst="line">
            <a:avLst/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3954319628"/>
              </p:ext>
            </p:extLst>
          </p:nvPr>
        </p:nvGraphicFramePr>
        <p:xfrm>
          <a:off x="457200" y="892089"/>
          <a:ext cx="11058526" cy="5502855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3495677"/>
                <a:gridCol w="7562849"/>
              </a:tblGrid>
              <a:tr h="546186">
                <a:tc>
                  <a:txBody>
                    <a:bodyPr/>
                    <a:lstStyle/>
                    <a:p>
                      <a:r>
                        <a:rPr lang="ru-RU" sz="16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Наименование объекта недвижимости (согласно </a:t>
                      </a:r>
                      <a:r>
                        <a:rPr lang="ru-RU" sz="1600" b="1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ЕГРН</a:t>
                      </a:r>
                      <a:r>
                        <a:rPr lang="ru-RU" sz="16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endParaRPr lang="ru-RU" sz="16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Здание склада</a:t>
                      </a:r>
                      <a:endParaRPr lang="ru-RU" dirty="0"/>
                    </a:p>
                  </a:txBody>
                  <a:tcPr/>
                </a:tc>
              </a:tr>
              <a:tr h="349204">
                <a:tc>
                  <a:txBody>
                    <a:bodyPr/>
                    <a:lstStyle/>
                    <a:p>
                      <a:r>
                        <a:rPr lang="ru-RU" sz="16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Вид объекта недвижимости</a:t>
                      </a:r>
                      <a:endParaRPr lang="ru-RU" sz="16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Нежилое здание</a:t>
                      </a:r>
                      <a:endParaRPr lang="ru-RU" dirty="0"/>
                    </a:p>
                  </a:txBody>
                  <a:tcPr/>
                </a:tc>
              </a:tr>
              <a:tr h="644657">
                <a:tc>
                  <a:txBody>
                    <a:bodyPr/>
                    <a:lstStyle/>
                    <a:p>
                      <a:r>
                        <a:rPr lang="ru-RU" sz="16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Назначение объекта недвижимости согласно </a:t>
                      </a:r>
                      <a:r>
                        <a:rPr lang="ru-RU" sz="1600" b="1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ЕГРН</a:t>
                      </a:r>
                      <a:r>
                        <a:rPr lang="ru-RU" sz="16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, технической документации</a:t>
                      </a:r>
                      <a:endParaRPr lang="ru-RU" sz="16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Здание склада</a:t>
                      </a:r>
                      <a:endParaRPr lang="ru-RU" dirty="0"/>
                    </a:p>
                  </a:txBody>
                  <a:tcPr/>
                </a:tc>
              </a:tr>
              <a:tr h="410368">
                <a:tc>
                  <a:txBody>
                    <a:bodyPr/>
                    <a:lstStyle/>
                    <a:p>
                      <a:r>
                        <a:rPr lang="ru-RU" sz="16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Кадастровый номер</a:t>
                      </a:r>
                      <a:endParaRPr lang="ru-RU" sz="16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31:25:0803036:453</a:t>
                      </a:r>
                      <a:endParaRPr lang="ru-RU" dirty="0"/>
                    </a:p>
                  </a:txBody>
                  <a:tcPr/>
                </a:tc>
              </a:tr>
              <a:tr h="384836">
                <a:tc>
                  <a:txBody>
                    <a:bodyPr/>
                    <a:lstStyle/>
                    <a:p>
                      <a:r>
                        <a:rPr lang="ru-RU" sz="16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Площадь, </a:t>
                      </a:r>
                      <a:r>
                        <a:rPr lang="ru-RU" sz="1600" b="1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кв.м</a:t>
                      </a:r>
                      <a:endParaRPr lang="ru-RU" sz="16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422,2</a:t>
                      </a:r>
                      <a:endParaRPr lang="ru-RU" dirty="0"/>
                    </a:p>
                  </a:txBody>
                  <a:tcPr/>
                </a:tc>
              </a:tr>
              <a:tr h="333375">
                <a:tc>
                  <a:txBody>
                    <a:bodyPr/>
                    <a:lstStyle/>
                    <a:p>
                      <a:r>
                        <a:rPr lang="ru-RU" sz="16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Этажность</a:t>
                      </a:r>
                      <a:endParaRPr lang="ru-RU" sz="16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/>
                </a:tc>
              </a:tr>
              <a:tr h="305886">
                <a:tc>
                  <a:txBody>
                    <a:bodyPr/>
                    <a:lstStyle/>
                    <a:p>
                      <a:r>
                        <a:rPr lang="ru-RU" sz="16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Собственник</a:t>
                      </a:r>
                      <a:endParaRPr lang="ru-RU" sz="16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Городское поселение «Поселок Вейделевка» муниципального района «Вейделевский район» Белгородской области</a:t>
                      </a:r>
                      <a:endParaRPr lang="ru-RU" dirty="0"/>
                    </a:p>
                  </a:txBody>
                  <a:tcPr/>
                </a:tc>
              </a:tr>
              <a:tr h="644657">
                <a:tc>
                  <a:txBody>
                    <a:bodyPr/>
                    <a:lstStyle/>
                    <a:p>
                      <a:r>
                        <a:rPr lang="ru-RU" sz="16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Дата, № государственной регистрации права</a:t>
                      </a:r>
                      <a:endParaRPr lang="ru-RU" sz="16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25.10.2019, 31/012/2019-3</a:t>
                      </a:r>
                      <a:endParaRPr lang="ru-RU" dirty="0"/>
                    </a:p>
                  </a:txBody>
                  <a:tcPr/>
                </a:tc>
              </a:tr>
              <a:tr h="644657">
                <a:tc>
                  <a:txBody>
                    <a:bodyPr/>
                    <a:lstStyle/>
                    <a:p>
                      <a:r>
                        <a:rPr lang="ru-RU" sz="16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Балансодержатель</a:t>
                      </a:r>
                      <a:r>
                        <a:rPr lang="ru-RU" sz="16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(при наличии)</a:t>
                      </a:r>
                      <a:endParaRPr lang="ru-RU" sz="16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Администрация городского поселения «Поселок Вейделевка» (казна)</a:t>
                      </a:r>
                      <a:endParaRPr lang="ru-RU" dirty="0"/>
                    </a:p>
                  </a:txBody>
                  <a:tcPr/>
                </a:tc>
              </a:tr>
              <a:tr h="644657">
                <a:tc>
                  <a:txBody>
                    <a:bodyPr/>
                    <a:lstStyle/>
                    <a:p>
                      <a:r>
                        <a:rPr lang="ru-RU" sz="16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Ориентировочная арендная плата (руб./</a:t>
                      </a:r>
                      <a:r>
                        <a:rPr lang="ru-RU" sz="1600" b="1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кв.м</a:t>
                      </a:r>
                      <a:r>
                        <a:rPr lang="ru-RU" sz="16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. в месяц, в</a:t>
                      </a:r>
                      <a:r>
                        <a:rPr lang="ru-RU" sz="16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600" b="1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т.ч</a:t>
                      </a:r>
                      <a:r>
                        <a:rPr lang="ru-RU" sz="16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. НДС)</a:t>
                      </a:r>
                      <a:endParaRPr lang="ru-RU" sz="16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 соответствии с Федеральным законом от 29.07.1998г. №135-ФЗ «Об оценочной деятельности в Российской Федерации»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29158118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552450" y="257089"/>
            <a:ext cx="10058400" cy="635000"/>
          </a:xfrm>
        </p:spPr>
        <p:txBody>
          <a:bodyPr>
            <a:noAutofit/>
          </a:bodyPr>
          <a:lstStyle/>
          <a:p>
            <a:r>
              <a:rPr lang="ru-RU" sz="3600" b="1" dirty="0" smtClean="0"/>
              <a:t>Характеристика земельного участка (для зданий)</a:t>
            </a:r>
            <a:endParaRPr lang="ru-RU" sz="3600" b="1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4973080" y="1880800"/>
            <a:ext cx="1837295" cy="1748225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 dirty="0"/>
          </a:p>
        </p:txBody>
      </p:sp>
      <p:sp>
        <p:nvSpPr>
          <p:cNvPr id="5" name="Объект 2"/>
          <p:cNvSpPr txBox="1">
            <a:spLocks/>
          </p:cNvSpPr>
          <p:nvPr/>
        </p:nvSpPr>
        <p:spPr>
          <a:xfrm>
            <a:off x="9602230" y="4338250"/>
            <a:ext cx="1837295" cy="1748225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 dirty="0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457200" y="847725"/>
            <a:ext cx="11449050" cy="0"/>
          </a:xfrm>
          <a:prstGeom prst="line">
            <a:avLst/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129031167"/>
              </p:ext>
            </p:extLst>
          </p:nvPr>
        </p:nvGraphicFramePr>
        <p:xfrm>
          <a:off x="457200" y="892090"/>
          <a:ext cx="11058526" cy="5875816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3495677"/>
                <a:gridCol w="7562849"/>
              </a:tblGrid>
              <a:tr h="35377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Кадастровый номер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31:25:0803036:447</a:t>
                      </a:r>
                    </a:p>
                  </a:txBody>
                  <a:tcPr/>
                </a:tc>
              </a:tr>
              <a:tr h="353779">
                <a:tc>
                  <a:txBody>
                    <a:bodyPr/>
                    <a:lstStyle/>
                    <a:p>
                      <a:r>
                        <a:rPr lang="ru-RU" sz="1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Местоположение</a:t>
                      </a:r>
                      <a:endParaRPr lang="ru-RU" sz="14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РФ, Белгородская обл., р-н Вейделевский,</a:t>
                      </a:r>
                      <a:r>
                        <a:rPr lang="ru-RU" baseline="0" dirty="0" smtClean="0"/>
                        <a:t> п.Вейделевка, ул.Гайдара, 12</a:t>
                      </a:r>
                      <a:endParaRPr lang="ru-RU" dirty="0"/>
                    </a:p>
                  </a:txBody>
                  <a:tcPr/>
                </a:tc>
              </a:tr>
              <a:tr h="353779">
                <a:tc>
                  <a:txBody>
                    <a:bodyPr/>
                    <a:lstStyle/>
                    <a:p>
                      <a:r>
                        <a:rPr lang="ru-RU" sz="1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Площадь, </a:t>
                      </a:r>
                      <a:r>
                        <a:rPr lang="ru-RU" sz="1400" b="1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кв.м</a:t>
                      </a:r>
                      <a:endParaRPr lang="ru-RU" sz="14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3153</a:t>
                      </a:r>
                      <a:endParaRPr lang="ru-RU" dirty="0"/>
                    </a:p>
                  </a:txBody>
                  <a:tcPr/>
                </a:tc>
              </a:tr>
              <a:tr h="35377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Категория земель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Земли населенных пунктов</a:t>
                      </a:r>
                      <a:endParaRPr lang="ru-RU" dirty="0"/>
                    </a:p>
                  </a:txBody>
                  <a:tcPr/>
                </a:tc>
              </a:tr>
              <a:tr h="50118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Вид разрешенного использования согласно данным </a:t>
                      </a:r>
                      <a:r>
                        <a:rPr lang="ru-RU" sz="1400" b="1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ЕГРН</a:t>
                      </a:r>
                      <a:endParaRPr lang="ru-RU" sz="1400" b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Производственная деятельность; для иных видов использования, характерных для населенных пунктов</a:t>
                      </a:r>
                      <a:endParaRPr lang="ru-RU" dirty="0"/>
                    </a:p>
                  </a:txBody>
                  <a:tcPr/>
                </a:tc>
              </a:tr>
              <a:tr h="501187">
                <a:tc>
                  <a:txBody>
                    <a:bodyPr/>
                    <a:lstStyle/>
                    <a:p>
                      <a:r>
                        <a:rPr lang="ru-RU" sz="1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Кадастровая стоимость, руб./ дата определения кадастровой стоимости</a:t>
                      </a:r>
                      <a:endParaRPr lang="ru-RU" sz="14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mtClean="0"/>
                        <a:t>2714007,81/01.01.2023г</a:t>
                      </a:r>
                      <a:r>
                        <a:rPr lang="ru-RU" dirty="0" smtClean="0"/>
                        <a:t>.</a:t>
                      </a:r>
                      <a:endParaRPr lang="ru-RU" dirty="0"/>
                    </a:p>
                  </a:txBody>
                  <a:tcPr/>
                </a:tc>
              </a:tr>
              <a:tr h="50118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Собственник</a:t>
                      </a:r>
                    </a:p>
                    <a:p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Городское поселение «Поселок Вейделевка» муниципального района «Вейделевский район» Белгородской области</a:t>
                      </a:r>
                      <a:endParaRPr lang="ru-RU" dirty="0"/>
                    </a:p>
                  </a:txBody>
                  <a:tcPr/>
                </a:tc>
              </a:tr>
              <a:tr h="59648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Дата, № государственной регистрации права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18.03.2020, 31/012/2020-1</a:t>
                      </a:r>
                      <a:endParaRPr lang="ru-RU" sz="16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501187">
                <a:tc>
                  <a:txBody>
                    <a:bodyPr/>
                    <a:lstStyle/>
                    <a:p>
                      <a:r>
                        <a:rPr lang="ru-RU" sz="1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Наличие ограничений (обременений) прав (согласно ГКН)</a:t>
                      </a:r>
                      <a:endParaRPr lang="ru-RU" sz="14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Не зарегистрировано</a:t>
                      </a:r>
                      <a:endParaRPr lang="ru-RU" sz="16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67685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Рельеф,</a:t>
                      </a:r>
                      <a:r>
                        <a:rPr lang="ru-RU" sz="14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наличие природных объектов, древесных насаждений на участке</a:t>
                      </a:r>
                      <a:endParaRPr lang="ru-RU" sz="1400" b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endParaRPr lang="ru-RU" sz="16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67685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Арендная плата в год,</a:t>
                      </a:r>
                      <a:r>
                        <a:rPr lang="ru-RU" sz="14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рублей</a:t>
                      </a:r>
                      <a:endParaRPr lang="ru-RU" sz="1400" b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/>
                        <a:t>В соответствии с Федеральным законом от 29.07.1998г. №135-ФЗ «Об оценочной деятельности в Российской Федерации»</a:t>
                      </a:r>
                    </a:p>
                    <a:p>
                      <a:endParaRPr lang="ru-RU" sz="16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14447830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552450" y="257089"/>
            <a:ext cx="10058400" cy="63500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Инфраструктура</a:t>
            </a:r>
            <a:endParaRPr lang="ru-RU" b="1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4973080" y="1880800"/>
            <a:ext cx="1837295" cy="1748225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 dirty="0"/>
          </a:p>
        </p:txBody>
      </p:sp>
      <p:sp>
        <p:nvSpPr>
          <p:cNvPr id="5" name="Объект 2"/>
          <p:cNvSpPr txBox="1">
            <a:spLocks/>
          </p:cNvSpPr>
          <p:nvPr/>
        </p:nvSpPr>
        <p:spPr>
          <a:xfrm>
            <a:off x="9602230" y="4338250"/>
            <a:ext cx="1837295" cy="1748225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 dirty="0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457200" y="847725"/>
            <a:ext cx="11449050" cy="0"/>
          </a:xfrm>
          <a:prstGeom prst="line">
            <a:avLst/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3742026388"/>
              </p:ext>
            </p:extLst>
          </p:nvPr>
        </p:nvGraphicFramePr>
        <p:xfrm>
          <a:off x="457200" y="892090"/>
          <a:ext cx="11058526" cy="4507574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3495677"/>
                <a:gridCol w="7562849"/>
              </a:tblGrid>
              <a:tr h="35377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Электроснабжение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отсутствует</a:t>
                      </a:r>
                    </a:p>
                  </a:txBody>
                  <a:tcPr/>
                </a:tc>
              </a:tr>
              <a:tr h="353779">
                <a:tc>
                  <a:txBody>
                    <a:bodyPr/>
                    <a:lstStyle/>
                    <a:p>
                      <a:r>
                        <a:rPr lang="ru-RU" sz="20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Газоснабжение</a:t>
                      </a:r>
                      <a:endParaRPr lang="ru-RU" sz="20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kern="120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отсутствует</a:t>
                      </a:r>
                      <a:endParaRPr lang="ru-RU" sz="2000" b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53779">
                <a:tc>
                  <a:txBody>
                    <a:bodyPr/>
                    <a:lstStyle/>
                    <a:p>
                      <a:r>
                        <a:rPr lang="ru-RU" sz="20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Водоснабжение и водоотведение</a:t>
                      </a:r>
                      <a:endParaRPr lang="ru-RU" sz="20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kern="120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отсутствует</a:t>
                      </a:r>
                      <a:endParaRPr lang="ru-RU" sz="2000" b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5377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Теплоснабжение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kern="120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отсутствует</a:t>
                      </a:r>
                      <a:endParaRPr lang="ru-RU" sz="2000" b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50118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Транспортные коммуникации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отсутствует</a:t>
                      </a:r>
                    </a:p>
                  </a:txBody>
                  <a:tcPr/>
                </a:tc>
              </a:tr>
              <a:tr h="50118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Территориальная зона расположения участка согласно правил</a:t>
                      </a:r>
                      <a:r>
                        <a:rPr lang="ru-RU" sz="20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землепользования и застройки</a:t>
                      </a:r>
                      <a:endParaRPr lang="ru-RU" sz="20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П-5 зона размещения производственных объектов пятого класса опасности</a:t>
                      </a:r>
                      <a:endParaRPr lang="ru-RU" sz="2000" dirty="0"/>
                    </a:p>
                  </a:txBody>
                  <a:tcPr/>
                </a:tc>
              </a:tr>
              <a:tr h="50118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Иная информация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smtClean="0"/>
                        <a:t>-</a:t>
                      </a:r>
                      <a:endParaRPr lang="ru-RU" sz="20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16694477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342900" y="217168"/>
            <a:ext cx="10058400" cy="63500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Фотоматериалы </a:t>
            </a:r>
            <a:endParaRPr lang="ru-RU" b="1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7916305" y="1928425"/>
            <a:ext cx="1837295" cy="1748225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 dirty="0"/>
          </a:p>
        </p:txBody>
      </p:sp>
      <p:sp>
        <p:nvSpPr>
          <p:cNvPr id="5" name="Объект 2"/>
          <p:cNvSpPr txBox="1">
            <a:spLocks/>
          </p:cNvSpPr>
          <p:nvPr/>
        </p:nvSpPr>
        <p:spPr>
          <a:xfrm>
            <a:off x="9602230" y="4338250"/>
            <a:ext cx="1837295" cy="1748225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 dirty="0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342900" y="1004496"/>
            <a:ext cx="11449050" cy="0"/>
          </a:xfrm>
          <a:prstGeom prst="line">
            <a:avLst/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Объект 2"/>
          <p:cNvSpPr txBox="1">
            <a:spLocks/>
          </p:cNvSpPr>
          <p:nvPr/>
        </p:nvSpPr>
        <p:spPr>
          <a:xfrm>
            <a:off x="2529444" y="1162260"/>
            <a:ext cx="6958940" cy="3885989"/>
          </a:xfrm>
          <a:prstGeom prst="rect">
            <a:avLst/>
          </a:prstGeom>
          <a:ln>
            <a:solidFill>
              <a:schemeClr val="accent2">
                <a:lumMod val="75000"/>
              </a:schemeClr>
            </a:solidFill>
          </a:ln>
        </p:spPr>
        <p:txBody>
          <a:bodyPr vert="horz" lIns="0" tIns="45720" rIns="0" bIns="45720" rtlCol="0">
            <a:norm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dirty="0" smtClean="0"/>
              <a:t>Фото объекта</a:t>
            </a:r>
          </a:p>
          <a:p>
            <a:pPr algn="ctr"/>
            <a:endParaRPr lang="ru-RU" dirty="0"/>
          </a:p>
        </p:txBody>
      </p:sp>
      <p:sp>
        <p:nvSpPr>
          <p:cNvPr id="14" name="Объект 2"/>
          <p:cNvSpPr txBox="1">
            <a:spLocks/>
          </p:cNvSpPr>
          <p:nvPr/>
        </p:nvSpPr>
        <p:spPr>
          <a:xfrm>
            <a:off x="2529444" y="5048249"/>
            <a:ext cx="6958940" cy="422447"/>
          </a:xfrm>
          <a:prstGeom prst="rect">
            <a:avLst/>
          </a:prstGeom>
          <a:ln>
            <a:solidFill>
              <a:schemeClr val="accent2">
                <a:lumMod val="75000"/>
              </a:schemeClr>
            </a:solidFill>
          </a:ln>
        </p:spPr>
        <p:txBody>
          <a:bodyPr vert="horz" lIns="0" tIns="45720" rIns="0" bIns="45720" rtlCol="0">
            <a:norm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ru-RU" i="1" dirty="0" smtClean="0"/>
              <a:t>Здание склада, </a:t>
            </a:r>
            <a:r>
              <a:rPr lang="ru-RU" i="1" smtClean="0"/>
              <a:t>кадастровый номер 31:25:0803036:453</a:t>
            </a:r>
            <a:endParaRPr lang="ru-RU" i="1" dirty="0" smtClean="0"/>
          </a:p>
          <a:p>
            <a:pPr algn="ctr"/>
            <a:endParaRPr lang="ru-RU" dirty="0"/>
          </a:p>
        </p:txBody>
      </p:sp>
      <p:pic>
        <p:nvPicPr>
          <p:cNvPr id="1026" name="Picture 2" descr="C:\Users\VEI01\Desktop\IMG-20230309-WA00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00399" y="1257300"/>
            <a:ext cx="5545015" cy="360045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389805546"/>
      </p:ext>
    </p:extLst>
  </p:cSld>
  <p:clrMapOvr>
    <a:masterClrMapping/>
  </p:clrMapOvr>
</p:sld>
</file>

<file path=ppt/theme/theme1.xml><?xml version="1.0" encoding="utf-8"?>
<a:theme xmlns:a="http://schemas.openxmlformats.org/drawingml/2006/main" name="Ретро">
  <a:themeElements>
    <a:clrScheme name="Ретро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6B9F25"/>
      </a:hlink>
      <a:folHlink>
        <a:srgbClr val="B26B02"/>
      </a:folHlink>
    </a:clrScheme>
    <a:fontScheme name="Ретро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Ретро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Retrospect" id="{5F128B03-DCCA-4EEB-AB3B-CF2899314A46}" vid="{D26EA377-59BD-4C9C-9D94-EE8416EE4C79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450</TotalTime>
  <Words>323</Words>
  <Application>Microsoft Office PowerPoint</Application>
  <PresentationFormat>Произвольный</PresentationFormat>
  <Paragraphs>66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Ретро</vt:lpstr>
      <vt:lpstr>Паспорт объекта, предназначенного для сдачи во временное владение и (или) в пользование </vt:lpstr>
      <vt:lpstr>Характеристика объекта недвижимости</vt:lpstr>
      <vt:lpstr>Характеристика земельного участка (для зданий)</vt:lpstr>
      <vt:lpstr>Инфраструктура</vt:lpstr>
      <vt:lpstr>Фотоматериалы 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Инвестиционный паспорт (предложение) объекта культурного наследия</dc:title>
  <dc:creator>Юлия</dc:creator>
  <cp:lastModifiedBy>VEI01</cp:lastModifiedBy>
  <cp:revision>27</cp:revision>
  <cp:lastPrinted>2023-02-16T12:16:18Z</cp:lastPrinted>
  <dcterms:created xsi:type="dcterms:W3CDTF">2015-03-26T19:36:12Z</dcterms:created>
  <dcterms:modified xsi:type="dcterms:W3CDTF">2023-03-09T08:42:49Z</dcterms:modified>
</cp:coreProperties>
</file>